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E9758-8481-40F3-9136-CCFCCF6B9F64}" v="30" dt="2024-09-04T18:39:41.680"/>
    <p1510:client id="{FC581E37-02AE-40FF-A19E-BAFEBA6DFBC3}" v="28" dt="2024-09-04T18:43:05.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190818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Science:</a:t>
            </a:r>
            <a:endParaRPr lang="en-US" sz="800" b="1">
              <a:solidFill>
                <a:schemeClr val="dk1"/>
              </a:solidFill>
              <a:latin typeface="Handlee"/>
              <a:ea typeface="Handlee"/>
              <a:cs typeface="Handlee"/>
            </a:endParaRPr>
          </a:p>
          <a:p>
            <a:pPr algn="just"/>
            <a:r>
              <a:rPr lang="en-GB" sz="800">
                <a:solidFill>
                  <a:schemeClr val="dk1"/>
                </a:solidFill>
                <a:latin typeface="Handlee"/>
                <a:ea typeface="Handlee"/>
                <a:cs typeface="Handlee"/>
                <a:sym typeface="Handlee"/>
              </a:rPr>
              <a:t>As scientists, in this unit of learning, </a:t>
            </a:r>
            <a:r>
              <a:rPr lang="en-GB" sz="800">
                <a:solidFill>
                  <a:schemeClr val="dk1"/>
                </a:solidFill>
                <a:latin typeface="Handlee"/>
                <a:ea typeface="Handlee"/>
                <a:sym typeface="Handlee"/>
              </a:rPr>
              <a:t>the children will understand and identify that animals, including humans, obtain food in different ways and need the right type and amount of nutrition. We will find out about food groups and healthy balanced diets and compare diets of herbivores, carnivores and omnivores. We will also explore different types of teeth including milk and permanent teeth; incisors, canines and molars.</a:t>
            </a:r>
            <a:endParaRPr lang="en-GB" sz="800" b="1">
              <a:solidFill>
                <a:schemeClr val="dk1"/>
              </a:solidFill>
              <a:latin typeface="Handlee"/>
              <a:ea typeface="Handlee"/>
            </a:endParaRPr>
          </a:p>
          <a:p>
            <a:pPr algn="just"/>
            <a:r>
              <a:rPr lang="en-GB" sz="800" b="1">
                <a:solidFill>
                  <a:schemeClr val="dk1"/>
                </a:solidFill>
                <a:latin typeface="Handlee"/>
                <a:ea typeface="Handlee"/>
                <a:sym typeface="Handlee"/>
              </a:rPr>
              <a:t>Maths</a:t>
            </a:r>
            <a:r>
              <a:rPr lang="en-GB" sz="800" b="1">
                <a:solidFill>
                  <a:schemeClr val="dk1"/>
                </a:solidFill>
                <a:latin typeface="Handlee"/>
                <a:ea typeface="Handlee"/>
                <a:cs typeface="Handlee"/>
                <a:sym typeface="Handlee"/>
              </a:rPr>
              <a:t>:</a:t>
            </a:r>
            <a:endParaRPr lang="en-GB" sz="800" b="1">
              <a:solidFill>
                <a:schemeClr val="dk1"/>
              </a:solidFill>
              <a:latin typeface="Handlee"/>
              <a:ea typeface="Handlee"/>
            </a:endParaRPr>
          </a:p>
          <a:p>
            <a:pPr algn="just">
              <a:buSzPts val="1100"/>
            </a:pPr>
            <a:r>
              <a:rPr lang="en-GB" sz="800">
                <a:solidFill>
                  <a:schemeClr val="dk1"/>
                </a:solidFill>
                <a:latin typeface="Handlee"/>
                <a:ea typeface="Handlee"/>
                <a:cs typeface="Handlee"/>
                <a:sym typeface="Handlee"/>
              </a:rPr>
              <a:t>As mathematicians, we will use place value grids to </a:t>
            </a:r>
            <a:r>
              <a:rPr lang="en-GB" sz="800">
                <a:solidFill>
                  <a:schemeClr val="dk1"/>
                </a:solidFill>
                <a:latin typeface="Handlee"/>
                <a:ea typeface="Handlee"/>
                <a:sym typeface="Handlee"/>
              </a:rPr>
              <a:t>physically manipulate the numbers to show their place value. The children will learn that Place value is the value of each digit in a number. For example, the 5 in 350 represents 5 tens, or 50; however, the 5 in 5,006 represents 5 thousands, or 5,000. It is important that children understand that while a digit can be the same, its value depends on where it is in the number. </a:t>
            </a:r>
            <a:endParaRPr lang="en-GB">
              <a:solidFill>
                <a:schemeClr val="dk1"/>
              </a:solidFill>
              <a:latin typeface="Handlee"/>
            </a:endParaRPr>
          </a:p>
        </p:txBody>
      </p:sp>
      <p:sp>
        <p:nvSpPr>
          <p:cNvPr id="55" name="Google Shape;55;p13"/>
          <p:cNvSpPr txBox="1"/>
          <p:nvPr/>
        </p:nvSpPr>
        <p:spPr>
          <a:xfrm>
            <a:off x="3186198" y="3513175"/>
            <a:ext cx="2770163" cy="153615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learning that, for Christians today, across the world, being a member of the community of the Kingdom of God is both a precious gift and a challenge. We will ask the question;  Why is it important that Christians have the ‘Kingdom of God’ to aspire to? </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PE:</a:t>
            </a:r>
            <a:endParaRPr sz="800" b="1">
              <a:solidFill>
                <a:schemeClr val="dk1"/>
              </a:solidFill>
              <a:latin typeface="Handlee"/>
              <a:ea typeface="Handlee"/>
              <a:cs typeface="Handlee"/>
              <a:sym typeface="Handlee"/>
            </a:endParaRPr>
          </a:p>
          <a:p>
            <a:pPr algn="just"/>
            <a:r>
              <a:rPr lang="en-GB" sz="800">
                <a:solidFill>
                  <a:schemeClr val="dk1"/>
                </a:solidFill>
                <a:latin typeface="Handlee"/>
                <a:sym typeface="Handlee"/>
              </a:rPr>
              <a:t>As well-rounded, active citizens, our children will feel a sense of belonging by immersing themselves in a wide range of physical activities. </a:t>
            </a:r>
            <a:endParaRPr lang="en-GB" sz="800">
              <a:solidFill>
                <a:schemeClr val="dk1"/>
              </a:solidFill>
              <a:latin typeface="Handlee"/>
            </a:endParaRPr>
          </a:p>
          <a:p>
            <a:pPr algn="just"/>
            <a:r>
              <a:rPr lang="en-GB" sz="800">
                <a:solidFill>
                  <a:schemeClr val="dk1"/>
                </a:solidFill>
                <a:latin typeface="Handlee"/>
                <a:sym typeface="Handlee"/>
              </a:rPr>
              <a:t>This term, our sessions will be guided by an external PE provider and they will take place on Tuesdays.</a:t>
            </a:r>
            <a:endParaRPr lang="en-GB" sz="800" b="1">
              <a:solidFill>
                <a:schemeClr val="dk1"/>
              </a:solidFill>
              <a:latin typeface="Handlee"/>
              <a:sym typeface="Handlee"/>
            </a:endParaRPr>
          </a:p>
          <a:p>
            <a:pPr algn="just"/>
            <a:r>
              <a:rPr lang="en-GB" sz="800" b="1">
                <a:solidFill>
                  <a:schemeClr val="dk1"/>
                </a:solidFill>
                <a:latin typeface="Handlee"/>
                <a:sym typeface="Handlee"/>
              </a:rPr>
              <a:t>Forest</a:t>
            </a:r>
            <a:r>
              <a:rPr lang="en-GB" sz="800" b="1">
                <a:solidFill>
                  <a:schemeClr val="dk1"/>
                </a:solidFill>
                <a:latin typeface="Handlee"/>
                <a:ea typeface="Handlee"/>
                <a:cs typeface="Handlee"/>
                <a:sym typeface="Handlee"/>
              </a:rPr>
              <a:t> School:</a:t>
            </a:r>
            <a:endParaRPr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a:solidFill>
                  <a:schemeClr val="dk1"/>
                </a:solidFill>
                <a:latin typeface="Handlee"/>
                <a:ea typeface="Handlee"/>
                <a:cs typeface="Handlee"/>
                <a:sym typeface="Handlee"/>
              </a:rPr>
              <a:t>Please ensure children come to school with appropriate clothing and footwear for these sessions. </a:t>
            </a:r>
            <a:endParaRPr sz="80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Art &amp; Design</a:t>
            </a:r>
          </a:p>
          <a:p>
            <a:pPr algn="just">
              <a:buClr>
                <a:schemeClr val="dk1"/>
              </a:buClr>
              <a:buSzPts val="1100"/>
            </a:pPr>
            <a:r>
              <a:rPr lang="en-GB" sz="800">
                <a:solidFill>
                  <a:schemeClr val="dk1"/>
                </a:solidFill>
                <a:latin typeface="Handlee"/>
                <a:ea typeface="Handlee"/>
                <a:cs typeface="Handlee"/>
                <a:sym typeface="Handlee"/>
              </a:rPr>
              <a:t>As artists, we will be learning about the work of </a:t>
            </a:r>
            <a:r>
              <a:rPr lang="en-GB" sz="80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err="1">
                <a:solidFill>
                  <a:schemeClr val="dk1"/>
                </a:solidFill>
                <a:latin typeface="Handlee"/>
                <a:ea typeface="Handlee"/>
                <a:sym typeface="Handlee"/>
              </a:rPr>
              <a:t>nostrilled</a:t>
            </a:r>
            <a:r>
              <a:rPr lang="en-GB" sz="800">
                <a:solidFill>
                  <a:schemeClr val="dk1"/>
                </a:solidFill>
                <a:latin typeface="Handlee"/>
                <a:ea typeface="Handlee"/>
                <a:sym typeface="Handlee"/>
              </a:rPr>
              <a:t> horses.</a:t>
            </a:r>
            <a:endParaRPr lang="en-GB">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106463" y="1767603"/>
            <a:ext cx="2694906"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199036" y="3568397"/>
            <a:ext cx="2599800" cy="1425616"/>
          </a:xfrm>
          <a:prstGeom prst="rect">
            <a:avLst/>
          </a:prstGeom>
          <a:noFill/>
          <a:ln w="19050">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English:</a:t>
            </a:r>
            <a:endParaRPr sz="800" b="1">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In class, we will be using our DERIC reading skills to retrieve information and answer questions related to our class novel </a:t>
            </a:r>
            <a:r>
              <a:rPr lang="en-GB" sz="800" i="1">
                <a:solidFill>
                  <a:schemeClr val="dk1"/>
                </a:solidFill>
                <a:latin typeface="Handlee"/>
                <a:ea typeface="Handlee"/>
                <a:cs typeface="Handlee"/>
                <a:sym typeface="Handlee"/>
              </a:rPr>
              <a:t>The BFG.</a:t>
            </a:r>
            <a:endParaRPr lang="en-US">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a:latin typeface="Handlee"/>
                <a:ea typeface="Handlee"/>
                <a:cs typeface="Handlee"/>
                <a:sym typeface="Handlee"/>
              </a:rPr>
              <a:t>Oak Class</a:t>
            </a:r>
            <a:endParaRPr lang="en-US" sz="1000" b="1">
              <a:latin typeface="Handlee"/>
              <a:ea typeface="Handlee"/>
              <a:cs typeface="Handlee"/>
            </a:endParaRPr>
          </a:p>
          <a:p>
            <a:pPr algn="ctr"/>
            <a:r>
              <a:rPr lang="en-GB" sz="1000" b="1">
                <a:latin typeface="Handlee"/>
                <a:ea typeface="Handlee"/>
                <a:cs typeface="Handlee"/>
                <a:sym typeface="Handlee"/>
              </a:rPr>
              <a:t>Year 3,4,5 &amp; 6</a:t>
            </a:r>
            <a:endParaRPr sz="1000" b="1">
              <a:latin typeface="Handlee"/>
              <a:ea typeface="Handlee"/>
              <a:cs typeface="Handlee"/>
            </a:endParaRPr>
          </a:p>
          <a:p>
            <a:pPr algn="ctr"/>
            <a:r>
              <a:rPr lang="en-GB" sz="1000" b="1">
                <a:latin typeface="Handlee"/>
                <a:ea typeface="Handlee"/>
                <a:cs typeface="Handlee"/>
                <a:sym typeface="Handlee"/>
              </a:rPr>
              <a:t>Autumn 2024</a:t>
            </a:r>
            <a:endParaRPr lang="en-GB" sz="1000" b="1">
              <a:latin typeface="Handlee"/>
              <a:ea typeface="Handlee"/>
              <a:cs typeface="Handlee"/>
            </a:endParaRPr>
          </a:p>
          <a:p>
            <a:pPr algn="ctr"/>
            <a:endParaRPr lang="en-GB" sz="1000" b="1">
              <a:latin typeface="Handlee"/>
              <a:ea typeface="Handlee"/>
              <a:cs typeface="Handlee"/>
            </a:endParaRPr>
          </a:p>
          <a:p>
            <a:pPr algn="ctr"/>
            <a:endParaRPr lang="en-GB" b="1">
              <a:latin typeface="Handlee"/>
              <a:ea typeface="Handlee"/>
              <a:cs typeface="Handlee"/>
            </a:endParaRPr>
          </a:p>
          <a:p>
            <a:pPr algn="ctr"/>
            <a:endParaRPr lang="en-GB" b="1">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154771" y="2719268"/>
            <a:ext cx="269490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learn the nouns and definite articles/determiners for 10 school subjects. We will also learn how to conjugate the verb “to study”, an introduction to time and an expansion of opinions.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61A2BDC-381B-4AD2-A2EA-C38E899176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revision>87</cp:revision>
  <dcterms:modified xsi:type="dcterms:W3CDTF">2025-02-03T11:14:02Z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